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64" r:id="rId3"/>
    <p:sldId id="279" r:id="rId4"/>
    <p:sldId id="280" r:id="rId5"/>
    <p:sldId id="291" r:id="rId6"/>
    <p:sldId id="267" r:id="rId7"/>
    <p:sldId id="268" r:id="rId8"/>
    <p:sldId id="269" r:id="rId9"/>
    <p:sldId id="270" r:id="rId10"/>
    <p:sldId id="272" r:id="rId11"/>
    <p:sldId id="271" r:id="rId12"/>
    <p:sldId id="275" r:id="rId13"/>
    <p:sldId id="273" r:id="rId14"/>
    <p:sldId id="274" r:id="rId15"/>
    <p:sldId id="282" r:id="rId16"/>
    <p:sldId id="276" r:id="rId17"/>
    <p:sldId id="277" r:id="rId18"/>
    <p:sldId id="278" r:id="rId19"/>
    <p:sldId id="266" r:id="rId20"/>
    <p:sldId id="258" r:id="rId21"/>
    <p:sldId id="283" r:id="rId22"/>
    <p:sldId id="281" r:id="rId23"/>
    <p:sldId id="284" r:id="rId24"/>
    <p:sldId id="285" r:id="rId25"/>
    <p:sldId id="286" r:id="rId26"/>
    <p:sldId id="287" r:id="rId27"/>
    <p:sldId id="259" r:id="rId28"/>
    <p:sldId id="288" r:id="rId29"/>
    <p:sldId id="290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Snyd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6" d="100"/>
          <a:sy n="136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00F78-A3AB-024E-A133-76BF7B69DE90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3354-16BD-A945-AA48-DCC46C145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arrow:</a:t>
            </a:r>
            <a:r>
              <a:rPr lang="en-US" baseline="0" dirty="0" smtClean="0"/>
              <a:t> means “store” or “assign” – assign the value of “A” to “</a:t>
            </a:r>
            <a:r>
              <a:rPr lang="en-US" baseline="0" dirty="0" err="1" smtClean="0"/>
              <a:t>current_smallest</a:t>
            </a:r>
            <a:r>
              <a:rPr lang="en-US" baseline="0" dirty="0" smtClean="0"/>
              <a:t>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F3354-16BD-A945-AA48-DCC46C1453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return: this stops the algorithm and outputs the value.</a:t>
            </a:r>
          </a:p>
          <a:p>
            <a:endParaRPr lang="en-US" dirty="0" smtClean="0"/>
          </a:p>
          <a:p>
            <a:r>
              <a:rPr lang="en-US" dirty="0" smtClean="0"/>
              <a:t>Can we be</a:t>
            </a:r>
            <a:r>
              <a:rPr lang="en-US" baseline="0" dirty="0" smtClean="0"/>
              <a:t> guaranteed that we get a result?</a:t>
            </a:r>
          </a:p>
          <a:p>
            <a:r>
              <a:rPr lang="en-US" baseline="0" dirty="0" smtClean="0"/>
              <a:t>What if we have ties? how could we extend this to allow for ties?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F3354-16BD-A945-AA48-DCC46C1453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63</a:t>
            </a:r>
            <a:r>
              <a:rPr lang="en-US" baseline="0" dirty="0" smtClean="0"/>
              <a:t> – 18 = 45</a:t>
            </a:r>
          </a:p>
          <a:p>
            <a:r>
              <a:rPr lang="en-US" baseline="0" dirty="0" smtClean="0"/>
              <a:t>45 – 18 = 27</a:t>
            </a:r>
          </a:p>
          <a:p>
            <a:r>
              <a:rPr lang="en-US" baseline="0" dirty="0" smtClean="0"/>
              <a:t>27 – 18 = 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F3354-16BD-A945-AA48-DCC46C1453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75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if A is 0?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F3354-16BD-A945-AA48-DCC46C1453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4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366-3B5B-6F41-BF79-D7B2C43D3B4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D5AB-DE29-2B43-B494-7C9BEBDD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Genome Sciences 373</a:t>
            </a:r>
            <a:br>
              <a:rPr lang="en-US" dirty="0" smtClean="0"/>
            </a:br>
            <a:r>
              <a:rPr lang="en-US" dirty="0" smtClean="0"/>
              <a:t>Genome Informatics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uiz Section #1</a:t>
            </a:r>
          </a:p>
          <a:p>
            <a:r>
              <a:rPr lang="en-US" dirty="0" smtClean="0"/>
              <a:t>March 31,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0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Example of an algorithm: smallest number 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2520" y="1501762"/>
            <a:ext cx="8018960" cy="5109587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400" b="1" i="1" dirty="0" smtClean="0">
                <a:latin typeface="Arial"/>
                <a:cs typeface="Arial"/>
              </a:rPr>
              <a:t>Algorithm </a:t>
            </a:r>
            <a:r>
              <a:rPr lang="en-US" sz="2400" b="1" i="1" dirty="0" err="1" smtClean="0">
                <a:latin typeface="Arial"/>
                <a:cs typeface="Arial"/>
              </a:rPr>
              <a:t>FindSmallestNumber</a:t>
            </a:r>
            <a:endParaRPr lang="en-US" sz="2400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Input: three numbers A, B, and 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Output: the largest number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err="1" smtClean="0">
                <a:latin typeface="Arial"/>
                <a:cs typeface="Arial"/>
              </a:rPr>
              <a:t>current_smallest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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if B &lt; 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:</a:t>
            </a:r>
            <a:endParaRPr lang="en-US" sz="1800" dirty="0">
              <a:latin typeface="Arial"/>
              <a:cs typeface="Arial"/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	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  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else: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	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[do nothing]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if C &lt; 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	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  C     [… else: do nothing]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return </a:t>
            </a:r>
            <a:r>
              <a:rPr lang="en-US" sz="1800" b="1" dirty="0" err="1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current_smallest</a:t>
            </a:r>
            <a:endParaRPr lang="en-US" sz="1800" b="1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520" y="1086265"/>
            <a:ext cx="407418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>
                <a:latin typeface="Arial"/>
                <a:cs typeface="Arial"/>
              </a:rPr>
              <a:t>Find the smallest of three numbers</a:t>
            </a:r>
          </a:p>
        </p:txBody>
      </p:sp>
    </p:spTree>
    <p:extLst>
      <p:ext uri="{BB962C8B-B14F-4D97-AF65-F5344CB8AC3E}">
        <p14:creationId xmlns:p14="http://schemas.microsoft.com/office/powerpoint/2010/main" val="56940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520" y="1086265"/>
            <a:ext cx="8022680" cy="517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 smtClean="0">
                <a:latin typeface="Arial"/>
                <a:cs typeface="Arial"/>
              </a:rPr>
              <a:t>Find the greatest common divisor of two numbers</a:t>
            </a:r>
          </a:p>
          <a:p>
            <a:pPr>
              <a:lnSpc>
                <a:spcPct val="120000"/>
              </a:lnSpc>
            </a:pPr>
            <a:endParaRPr lang="en-US" b="1" i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Arial"/>
                <a:cs typeface="Arial"/>
              </a:rPr>
              <a:t>If A &gt; B, and A &amp; B have greatest common divisor G, then G is also the GCD of A and (A – B)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	</a:t>
            </a:r>
            <a:endParaRPr lang="en-US" sz="2400" b="1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Arial"/>
                <a:cs typeface="Arial"/>
              </a:rPr>
              <a:t>Example: A = 63, B = 18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What is the GCD?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en-US" sz="2400" b="1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Can we generalize this process as a set of rules or steps to follow to ALWAYS find the GCD?</a:t>
            </a:r>
            <a:endParaRPr lang="en-US" sz="2400" b="1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Another example: Euclid’s algorithm</a:t>
            </a:r>
            <a:endParaRPr lang="en-US" sz="33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04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62520" y="1501762"/>
            <a:ext cx="8018960" cy="5109587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200" b="1" i="1" dirty="0" smtClean="0">
                <a:latin typeface="Arial"/>
                <a:cs typeface="Arial"/>
              </a:rPr>
              <a:t>Algorithm </a:t>
            </a:r>
            <a:r>
              <a:rPr lang="en-US" sz="2200" b="1" i="1" dirty="0" err="1" smtClean="0">
                <a:latin typeface="Arial"/>
                <a:cs typeface="Arial"/>
              </a:rPr>
              <a:t>EuclidGCD</a:t>
            </a:r>
            <a:endParaRPr lang="en-US" sz="2200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i="1" dirty="0">
                <a:latin typeface="Arial"/>
                <a:cs typeface="Arial"/>
              </a:rPr>
              <a:t>	</a:t>
            </a:r>
            <a:r>
              <a:rPr lang="en-US" sz="2200" b="1" i="1" dirty="0" smtClean="0">
                <a:latin typeface="Arial"/>
                <a:cs typeface="Arial"/>
              </a:rPr>
              <a:t>Input: two numbers: A and 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i="1" dirty="0">
                <a:latin typeface="Arial"/>
                <a:cs typeface="Arial"/>
              </a:rPr>
              <a:t>	</a:t>
            </a:r>
            <a:r>
              <a:rPr lang="en-US" sz="2200" b="1" i="1" dirty="0" smtClean="0">
                <a:latin typeface="Arial"/>
                <a:cs typeface="Arial"/>
              </a:rPr>
              <a:t>Output: the GCD of A and B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2520" y="1086265"/>
            <a:ext cx="572832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 smtClean="0">
                <a:latin typeface="Arial"/>
                <a:cs typeface="Arial"/>
              </a:rPr>
              <a:t>Find the greatest common divisor of two numbers</a:t>
            </a:r>
            <a:endParaRPr lang="en-US" b="1" i="1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Another example: Euclid’s algorithm</a:t>
            </a:r>
            <a:endParaRPr lang="en-US" sz="33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72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62520" y="1501762"/>
            <a:ext cx="8018960" cy="5109587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200" b="1" i="1" dirty="0" smtClean="0">
                <a:latin typeface="Arial"/>
                <a:cs typeface="Arial"/>
              </a:rPr>
              <a:t>Algorithm </a:t>
            </a:r>
            <a:r>
              <a:rPr lang="en-US" sz="2200" b="1" i="1" dirty="0" err="1" smtClean="0">
                <a:latin typeface="Arial"/>
                <a:cs typeface="Arial"/>
              </a:rPr>
              <a:t>EuclidGCD</a:t>
            </a:r>
            <a:endParaRPr lang="en-US" sz="2200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i="1" dirty="0">
                <a:latin typeface="Arial"/>
                <a:cs typeface="Arial"/>
              </a:rPr>
              <a:t>	</a:t>
            </a:r>
            <a:r>
              <a:rPr lang="en-US" sz="2200" b="1" i="1" dirty="0" smtClean="0">
                <a:latin typeface="Arial"/>
                <a:cs typeface="Arial"/>
              </a:rPr>
              <a:t>Input: two numbers: A and 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i="1" dirty="0">
                <a:latin typeface="Arial"/>
                <a:cs typeface="Arial"/>
              </a:rPr>
              <a:t>	</a:t>
            </a:r>
            <a:r>
              <a:rPr lang="en-US" sz="2200" b="1" i="1" dirty="0" smtClean="0">
                <a:latin typeface="Arial"/>
                <a:cs typeface="Arial"/>
              </a:rPr>
              <a:t>Output: the GCD of A and B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i="1" dirty="0" smtClean="0">
                <a:latin typeface="Arial"/>
                <a:cs typeface="Arial"/>
              </a:rPr>
              <a:t>start</a:t>
            </a:r>
            <a:r>
              <a:rPr lang="en-US" sz="2400" b="1" i="1" dirty="0" smtClean="0">
                <a:latin typeface="Arial"/>
                <a:cs typeface="Arial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if B = 0 then 	output A   (</a:t>
            </a:r>
            <a:r>
              <a:rPr lang="en-US" sz="2400" i="1" dirty="0" smtClean="0">
                <a:latin typeface="Arial"/>
                <a:cs typeface="Arial"/>
              </a:rPr>
              <a:t>else: keep going)</a:t>
            </a:r>
            <a:endParaRPr lang="en-US" sz="2400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if A &gt; B then 	A </a:t>
            </a:r>
            <a:r>
              <a:rPr lang="en-US" sz="2400" dirty="0" smtClean="0">
                <a:latin typeface="Arial"/>
                <a:cs typeface="Arial"/>
                <a:sym typeface="Wingdings"/>
              </a:rPr>
              <a:t> A – 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else 		B </a:t>
            </a:r>
            <a:r>
              <a:rPr lang="en-US" sz="2400" dirty="0" smtClean="0">
                <a:latin typeface="Arial"/>
                <a:cs typeface="Arial"/>
                <a:sym typeface="Wingdings"/>
              </a:rPr>
              <a:t> B –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Arial"/>
                <a:cs typeface="Arial"/>
                <a:sym typeface="Wingdings"/>
              </a:rPr>
              <a:t>go to </a:t>
            </a:r>
            <a:r>
              <a:rPr lang="en-US" sz="2400" i="1" dirty="0" smtClean="0">
                <a:latin typeface="Arial"/>
                <a:cs typeface="Arial"/>
                <a:sym typeface="Wingdings"/>
              </a:rPr>
              <a:t>start</a:t>
            </a:r>
            <a:endParaRPr lang="en-US" sz="2400" i="1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2520" y="1086265"/>
            <a:ext cx="572832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 smtClean="0">
                <a:latin typeface="Arial"/>
                <a:cs typeface="Arial"/>
              </a:rPr>
              <a:t>Find the greatest common divisor of two numbers</a:t>
            </a:r>
            <a:endParaRPr lang="en-US" b="1" i="1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Another example: Euclid’s algorithm</a:t>
            </a:r>
            <a:endParaRPr lang="en-US" sz="33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040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051081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TextBox 2"/>
          <p:cNvSpPr txBox="1"/>
          <p:nvPr/>
        </p:nvSpPr>
        <p:spPr>
          <a:xfrm>
            <a:off x="3166037" y="6355001"/>
            <a:ext cx="448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Source</a:t>
            </a:r>
            <a:r>
              <a:rPr lang="en-US" sz="1200" dirty="0">
                <a:latin typeface="Arial"/>
                <a:cs typeface="Arial"/>
              </a:rPr>
              <a:t>: http://</a:t>
            </a:r>
            <a:r>
              <a:rPr lang="en-US" sz="1200" dirty="0" err="1">
                <a:latin typeface="Arial"/>
                <a:cs typeface="Arial"/>
              </a:rPr>
              <a:t>en.wikipedia.org</a:t>
            </a:r>
            <a:r>
              <a:rPr lang="en-US" sz="1200" dirty="0">
                <a:latin typeface="Arial"/>
                <a:cs typeface="Arial"/>
              </a:rPr>
              <a:t>/wiki/Algorithm#/media/</a:t>
            </a:r>
            <a:r>
              <a:rPr lang="en-US" sz="1200" dirty="0" err="1">
                <a:latin typeface="Arial"/>
                <a:cs typeface="Arial"/>
              </a:rPr>
              <a:t>File:Euclid_flowchart.svg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4159" y="699053"/>
            <a:ext cx="549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Often we can draw an algorithm as a flowchart</a:t>
            </a:r>
          </a:p>
          <a:p>
            <a:endParaRPr lang="en-US" sz="3600" dirty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What’s the problem with this flowchart?</a:t>
            </a:r>
          </a:p>
          <a:p>
            <a:endParaRPr lang="en-US" sz="3600" dirty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How could we improve it?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71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Common </a:t>
            </a:r>
            <a:r>
              <a:rPr lang="en-US" sz="3300" b="1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itfalls and issues to consider</a:t>
            </a:r>
            <a:endParaRPr lang="en-US" sz="33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" y="1524000"/>
            <a:ext cx="59156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What if I enter a zero?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What if I enter a negative number?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What if I enter a fraction?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Is my algorithm guaranteed to ever finish?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19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 dirty="0" smtClean="0">
                <a:solidFill>
                  <a:srgbClr val="000000"/>
                </a:solidFill>
                <a:latin typeface="Arial"/>
                <a:cs typeface="Arial"/>
              </a:rPr>
              <a:t>In class example: algorithm for factorial</a:t>
            </a:r>
            <a:endParaRPr lang="en-US" sz="33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040" y="1300480"/>
            <a:ext cx="7802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Recall: for any positive integer </a:t>
            </a:r>
            <a:r>
              <a:rPr lang="en-US" sz="3600" i="1" dirty="0" smtClean="0">
                <a:latin typeface="Arial"/>
                <a:cs typeface="Arial"/>
              </a:rPr>
              <a:t>k</a:t>
            </a:r>
            <a:r>
              <a:rPr lang="en-US" sz="3600" dirty="0" smtClean="0">
                <a:latin typeface="Arial"/>
                <a:cs typeface="Arial"/>
              </a:rPr>
              <a:t>, </a:t>
            </a:r>
          </a:p>
          <a:p>
            <a:r>
              <a:rPr lang="en-US" sz="3600" dirty="0">
                <a:latin typeface="Arial"/>
                <a:cs typeface="Arial"/>
              </a:rPr>
              <a:t>	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>
                <a:latin typeface="Arial"/>
                <a:cs typeface="Arial"/>
              </a:rPr>
              <a:t>	</a:t>
            </a:r>
            <a:r>
              <a:rPr lang="en-US" sz="3600" dirty="0" smtClean="0">
                <a:latin typeface="Arial"/>
                <a:cs typeface="Arial"/>
              </a:rPr>
              <a:t>k! = k * (k -1) * (k-2) * … * 1</a:t>
            </a:r>
          </a:p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What is an algorithm for calculating the factorial?</a:t>
            </a:r>
            <a:endParaRPr lang="en-US" sz="3600" dirty="0">
              <a:latin typeface="Arial"/>
              <a:cs typeface="Arial"/>
            </a:endParaRPr>
          </a:p>
          <a:p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331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560" y="1300480"/>
            <a:ext cx="78028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/>
                <a:cs typeface="Arial"/>
              </a:rPr>
              <a:t>Algorithms are not the same as  computer code!</a:t>
            </a:r>
          </a:p>
          <a:p>
            <a:pPr algn="ctr"/>
            <a:endParaRPr lang="en-US" sz="3600" dirty="0" smtClean="0">
              <a:latin typeface="Arial"/>
              <a:cs typeface="Arial"/>
            </a:endParaRPr>
          </a:p>
          <a:p>
            <a:pPr algn="ctr"/>
            <a:endParaRPr lang="en-US" sz="3600" dirty="0">
              <a:latin typeface="Arial"/>
              <a:cs typeface="Arial"/>
            </a:endParaRP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But, algorithms can be </a:t>
            </a:r>
            <a:r>
              <a:rPr lang="en-US" sz="3600" i="1" dirty="0" smtClean="0">
                <a:latin typeface="Arial"/>
                <a:cs typeface="Arial"/>
              </a:rPr>
              <a:t>implemented</a:t>
            </a:r>
            <a:r>
              <a:rPr lang="en-US" sz="3600" dirty="0" smtClean="0">
                <a:latin typeface="Arial"/>
                <a:cs typeface="Arial"/>
              </a:rPr>
              <a:t> in programming languages</a:t>
            </a:r>
          </a:p>
          <a:p>
            <a:pPr algn="ctr"/>
            <a:endParaRPr lang="en-US" sz="3600" dirty="0" smtClean="0">
              <a:latin typeface="Arial"/>
              <a:cs typeface="Arial"/>
            </a:endParaRP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You have already done hard work! 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8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35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Why do we program?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23900" y="1373396"/>
            <a:ext cx="801896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Get Stuff Done.  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>
                <a:latin typeface="Arial"/>
                <a:cs typeface="Arial"/>
              </a:rPr>
              <a:t>Automate repeated tasks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>
                <a:latin typeface="Arial"/>
                <a:cs typeface="Arial"/>
              </a:rPr>
              <a:t>Extract information from huge amounts of data 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>
                <a:latin typeface="Arial"/>
                <a:cs typeface="Arial"/>
              </a:rPr>
              <a:t>Manipulate or convert data to get it in the right format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3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16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About me, course logistics, etc.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3900" y="1028700"/>
            <a:ext cx="825754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b="1" i="1" dirty="0" smtClean="0">
                <a:latin typeface="Arial"/>
                <a:cs typeface="Arial"/>
              </a:rPr>
              <a:t>Matthew’s contact info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Email</a:t>
            </a:r>
            <a:r>
              <a:rPr lang="en-US" dirty="0" smtClean="0">
                <a:latin typeface="Arial"/>
                <a:cs typeface="Arial"/>
              </a:rPr>
              <a:t>:	mwsnyder@uw.edu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Phone</a:t>
            </a:r>
            <a:r>
              <a:rPr lang="en-US" dirty="0" smtClean="0">
                <a:latin typeface="Arial"/>
                <a:cs typeface="Arial"/>
              </a:rPr>
              <a:t>:	206-685-3720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Office hours:	</a:t>
            </a:r>
            <a:r>
              <a:rPr lang="en-US" dirty="0" smtClean="0">
                <a:latin typeface="Arial"/>
                <a:cs typeface="Arial"/>
              </a:rPr>
              <a:t>Mondays 2:00-3:00pm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		</a:t>
            </a:r>
            <a:r>
              <a:rPr lang="en-US" dirty="0" err="1" smtClean="0">
                <a:latin typeface="Arial"/>
                <a:cs typeface="Arial"/>
              </a:rPr>
              <a:t>Foege</a:t>
            </a:r>
            <a:r>
              <a:rPr lang="en-US" dirty="0" smtClean="0">
                <a:latin typeface="Arial"/>
                <a:cs typeface="Arial"/>
              </a:rPr>
              <a:t> building, room S110</a:t>
            </a:r>
            <a:endParaRPr lang="en-US" b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i="1" dirty="0" smtClean="0">
                <a:latin typeface="Arial"/>
                <a:cs typeface="Arial"/>
              </a:rPr>
              <a:t>				…or </a:t>
            </a:r>
            <a:r>
              <a:rPr lang="en-US" i="1" dirty="0" smtClean="0">
                <a:latin typeface="Arial"/>
                <a:cs typeface="Arial"/>
              </a:rPr>
              <a:t>by </a:t>
            </a:r>
            <a:r>
              <a:rPr lang="en-US" sz="3200" i="1" dirty="0" smtClean="0">
                <a:latin typeface="Arial"/>
                <a:cs typeface="Arial"/>
              </a:rPr>
              <a:t>appointment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" y="4866640"/>
            <a:ext cx="4191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7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What tools do we need to write a program?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102" y="1867180"/>
            <a:ext cx="2271375" cy="332398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Variables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Flow control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Syntax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6686" y="1867180"/>
            <a:ext cx="2044588" cy="332398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Patience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Practice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Comments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Internet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6822" y="1436293"/>
            <a:ext cx="22279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latin typeface="Arial"/>
                <a:cs typeface="Arial"/>
              </a:rPr>
              <a:t>Technical stuff</a:t>
            </a:r>
            <a:endParaRPr lang="en-US" sz="2200" b="1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5726" y="1436293"/>
            <a:ext cx="2237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latin typeface="Arial"/>
                <a:cs typeface="Arial"/>
              </a:rPr>
              <a:t>Important stuff</a:t>
            </a:r>
            <a:endParaRPr lang="en-US" sz="2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373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What tools do we need to write a program?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99" y="1864562"/>
            <a:ext cx="2271375" cy="332398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Variables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Flow control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Syntax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4283" y="1864562"/>
            <a:ext cx="2044588" cy="332398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Patience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Practice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Comments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smtClean="0">
                <a:latin typeface="Arial"/>
                <a:cs typeface="Arial"/>
              </a:rPr>
              <a:t>Internet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4419" y="1433675"/>
            <a:ext cx="22279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latin typeface="Arial"/>
                <a:cs typeface="Arial"/>
              </a:rPr>
              <a:t>Technical stuff</a:t>
            </a:r>
            <a:endParaRPr lang="en-US" sz="2200" b="1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3323" y="1433675"/>
            <a:ext cx="2237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latin typeface="Arial"/>
                <a:cs typeface="Arial"/>
              </a:rPr>
              <a:t>Important stuff</a:t>
            </a:r>
            <a:endParaRPr lang="en-US" sz="2200" b="1" i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4607" y="1864562"/>
            <a:ext cx="2108833" cy="3323987"/>
          </a:xfrm>
          <a:prstGeom prst="rect">
            <a:avLst/>
          </a:prstGeom>
          <a:noFill/>
          <a:ln w="19050" cmpd="sng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/>
                <a:cs typeface="Arial"/>
              </a:rPr>
              <a:t>Editor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b="1" dirty="0" smtClean="0">
                <a:latin typeface="Arial"/>
                <a:cs typeface="Arial"/>
              </a:rPr>
              <a:t>Interpreter</a:t>
            </a:r>
          </a:p>
          <a:p>
            <a:endParaRPr lang="en-US" sz="3000" dirty="0">
              <a:latin typeface="Arial"/>
              <a:cs typeface="Arial"/>
            </a:endParaRPr>
          </a:p>
          <a:p>
            <a:endParaRPr lang="en-US" sz="3000" dirty="0" smtClean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endParaRPr lang="en-US" sz="30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3647" y="1433675"/>
            <a:ext cx="211337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chemeClr val="accent6"/>
                </a:solidFill>
                <a:latin typeface="Arial"/>
                <a:cs typeface="Arial"/>
              </a:rPr>
              <a:t>Practical stuff</a:t>
            </a:r>
            <a:endParaRPr lang="en-US" sz="2200" b="1" i="1" dirty="0">
              <a:solidFill>
                <a:schemeClr val="accent6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705" y="6015723"/>
            <a:ext cx="59426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rial"/>
                <a:cs typeface="Arial"/>
              </a:rPr>
              <a:t>Today:  focus on editor &amp; interpreter</a:t>
            </a:r>
            <a:endParaRPr lang="en-US" sz="2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36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3-30 at 6.11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05" y="750540"/>
            <a:ext cx="7409890" cy="4349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3301" y="5260020"/>
            <a:ext cx="7891904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SublimeText</a:t>
            </a:r>
            <a:r>
              <a:rPr lang="en-US" sz="2400" dirty="0">
                <a:latin typeface="Arial"/>
                <a:cs typeface="Arial"/>
              </a:rPr>
              <a:t>: http://www.sublimetext.com</a:t>
            </a:r>
            <a:r>
              <a:rPr lang="en-US" sz="2400" dirty="0" smtClean="0">
                <a:latin typeface="Arial"/>
                <a:cs typeface="Arial"/>
              </a:rPr>
              <a:t>/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PyCharm</a:t>
            </a:r>
            <a:r>
              <a:rPr lang="en-US" sz="2400" dirty="0">
                <a:latin typeface="Arial"/>
                <a:cs typeface="Arial"/>
              </a:rPr>
              <a:t>: https://www.jetbrains.com/pycharm/download</a:t>
            </a:r>
            <a:r>
              <a:rPr lang="en-US" sz="2400" dirty="0" smtClean="0">
                <a:latin typeface="Arial"/>
                <a:cs typeface="Arial"/>
              </a:rPr>
              <a:t>/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100" y="212945"/>
            <a:ext cx="5263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Python Editors: too many choices!</a:t>
            </a: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544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3-30 at 6.33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8" y="402839"/>
            <a:ext cx="4268578" cy="1730505"/>
          </a:xfrm>
          <a:prstGeom prst="rect">
            <a:avLst/>
          </a:prstGeom>
        </p:spPr>
      </p:pic>
      <p:pic>
        <p:nvPicPr>
          <p:cNvPr id="3" name="Picture 2" descr="Screen Shot 2015-03-30 at 6.34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8" y="2478694"/>
            <a:ext cx="8382000" cy="386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5608" y="402839"/>
            <a:ext cx="43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The Python Interpreter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5608" y="4608817"/>
            <a:ext cx="4710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Typing your script line-by-line: not a good plan</a:t>
            </a: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477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3-30 at 6.37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1" y="1428732"/>
            <a:ext cx="7048500" cy="2882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5608" y="402839"/>
            <a:ext cx="43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The Python Interpreter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5608" y="4730500"/>
            <a:ext cx="439536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Write your script in an editor, and then “call” it or “run” it from the command line</a:t>
            </a: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580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453" y="2669429"/>
            <a:ext cx="6445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In-class example: Hello, world!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6781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25" y="2707453"/>
            <a:ext cx="9127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And now, a few comments about comments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398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What is a comment in code?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500" y="1110361"/>
            <a:ext cx="7186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A comment is a line, or part of a line, that is skipped by the interpreter.</a:t>
            </a:r>
            <a:endParaRPr lang="en-US" sz="2400" dirty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In other words, it’s not interpreted.  It’s just there.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In python, comments start with the pound sign (“#”)</a:t>
            </a:r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</p:txBody>
      </p:sp>
      <p:pic>
        <p:nvPicPr>
          <p:cNvPr id="5" name="Picture 4" descr="Screen Shot 2015-03-30 at 7.00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80" y="3702780"/>
            <a:ext cx="8358947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4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Why do we comment our code?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500" y="1483016"/>
            <a:ext cx="71866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Help yourself remember what you were thinking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Help other people understand what you were thinking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Help your grader figure out what you were trying to do, and what went wrong!</a:t>
            </a:r>
          </a:p>
        </p:txBody>
      </p:sp>
    </p:spTree>
    <p:extLst>
      <p:ext uri="{BB962C8B-B14F-4D97-AF65-F5344CB8AC3E}">
        <p14:creationId xmlns:p14="http://schemas.microsoft.com/office/powerpoint/2010/main" val="17204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Commenting for beginners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500" y="1483016"/>
            <a:ext cx="773842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Your homework MUST HAVE COMMENTS</a:t>
            </a:r>
          </a:p>
          <a:p>
            <a:endParaRPr lang="en-US" sz="2800" dirty="0">
              <a:latin typeface="Arial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It’s OK to “over-comment”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Usually you put comments just above / before the part of the program you’re referring to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90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About me, course logistics, etc.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3900" y="1373396"/>
            <a:ext cx="801896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Homework policy: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No late homework accepted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without 	PRIOR arrangements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	Grading is </a:t>
            </a:r>
            <a:r>
              <a:rPr lang="en-US" dirty="0" smtClean="0">
                <a:latin typeface="Arial"/>
                <a:cs typeface="Arial"/>
              </a:rPr>
              <a:t>equally about </a:t>
            </a:r>
            <a:r>
              <a:rPr lang="en-US" dirty="0" smtClean="0">
                <a:latin typeface="Arial"/>
                <a:cs typeface="Arial"/>
              </a:rPr>
              <a:t>your </a:t>
            </a:r>
            <a:r>
              <a:rPr lang="en-US" b="1" dirty="0" smtClean="0">
                <a:latin typeface="Arial"/>
                <a:cs typeface="Arial"/>
              </a:rPr>
              <a:t>effort</a:t>
            </a:r>
            <a:r>
              <a:rPr lang="en-US" dirty="0" smtClean="0">
                <a:latin typeface="Arial"/>
                <a:cs typeface="Arial"/>
              </a:rPr>
              <a:t> 	</a:t>
            </a:r>
            <a:r>
              <a:rPr lang="en-US" dirty="0" smtClean="0">
                <a:latin typeface="Arial"/>
                <a:cs typeface="Arial"/>
              </a:rPr>
              <a:t>and your </a:t>
            </a:r>
            <a:r>
              <a:rPr lang="en-US" b="1" dirty="0" smtClean="0">
                <a:latin typeface="Arial"/>
                <a:cs typeface="Arial"/>
              </a:rPr>
              <a:t>execution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	First homework assigned tomorrow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44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19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About me, course logistics, etc.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3900" y="1373396"/>
            <a:ext cx="801896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What is the quiz section all about?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Arial"/>
                <a:cs typeface="Arial"/>
              </a:rPr>
              <a:t>	not a </a:t>
            </a:r>
            <a:r>
              <a:rPr lang="en-US" dirty="0" smtClean="0">
                <a:latin typeface="Arial"/>
                <a:cs typeface="Arial"/>
              </a:rPr>
              <a:t>“how-to” homework session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mostly we will learn Python and 	review in-class material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i="1" dirty="0" smtClean="0">
                <a:latin typeface="Arial"/>
                <a:cs typeface="Arial"/>
              </a:rPr>
              <a:t>	</a:t>
            </a:r>
            <a:r>
              <a:rPr lang="en-US" i="1" dirty="0" smtClean="0">
                <a:latin typeface="Arial"/>
                <a:cs typeface="Arial"/>
              </a:rPr>
              <a:t>attendance is not required, but the 	material covered in section is required</a:t>
            </a:r>
            <a:endParaRPr lang="en-US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i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354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567" y="2605456"/>
            <a:ext cx="4640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/>
                <a:cs typeface="Arial"/>
              </a:rPr>
              <a:t>Questions about course logistics?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49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What is an algorithm?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23900" y="1373396"/>
            <a:ext cx="801896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Formally</a:t>
            </a:r>
            <a:r>
              <a:rPr lang="en-US" dirty="0" smtClean="0">
                <a:latin typeface="Arial"/>
                <a:cs typeface="Arial"/>
              </a:rPr>
              <a:t>: an exact </a:t>
            </a:r>
            <a:r>
              <a:rPr lang="en-US" i="1" dirty="0" smtClean="0">
                <a:latin typeface="Arial"/>
                <a:cs typeface="Arial"/>
              </a:rPr>
              <a:t>procedure</a:t>
            </a:r>
            <a:r>
              <a:rPr lang="en-US" dirty="0" smtClean="0">
                <a:latin typeface="Arial"/>
                <a:cs typeface="Arial"/>
              </a:rPr>
              <a:t>, or set of instructions, to achieve a predictable final result from a given input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Arial"/>
                <a:cs typeface="Arial"/>
              </a:rPr>
              <a:t>Colloquially</a:t>
            </a:r>
            <a:r>
              <a:rPr lang="en-US" dirty="0" smtClean="0">
                <a:latin typeface="Arial"/>
                <a:cs typeface="Arial"/>
              </a:rPr>
              <a:t>: a thorough method for solving a problem according to step-by-step instructions</a:t>
            </a:r>
            <a:endParaRPr lang="en-US" sz="3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37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Some key features of algorithms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23900" y="1146592"/>
            <a:ext cx="8018960" cy="5711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Typically written in “</a:t>
            </a:r>
            <a:r>
              <a:rPr lang="en-US" dirty="0" err="1" smtClean="0">
                <a:latin typeface="Arial"/>
                <a:cs typeface="Arial"/>
              </a:rPr>
              <a:t>pseudocode</a:t>
            </a:r>
            <a:r>
              <a:rPr lang="en-US" dirty="0" smtClean="0">
                <a:latin typeface="Arial"/>
                <a:cs typeface="Arial"/>
              </a:rPr>
              <a:t>” or similar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Inputs and outputs specified at the outset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Often designed to achieve some goal in the “best” way possible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/>
                <a:cs typeface="Arial"/>
              </a:rPr>
              <a:t>fastest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/>
                <a:cs typeface="Arial"/>
              </a:rPr>
              <a:t>least memory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/>
                <a:cs typeface="Arial"/>
              </a:rPr>
              <a:t>most accurate</a:t>
            </a:r>
          </a:p>
          <a:p>
            <a:pPr>
              <a:lnSpc>
                <a:spcPct val="120000"/>
              </a:lnSpc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834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Example of an algorithm: smallest number 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2520" y="1501763"/>
            <a:ext cx="8018960" cy="4800600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400" b="1" i="1" dirty="0" smtClean="0">
                <a:latin typeface="Arial"/>
                <a:cs typeface="Arial"/>
              </a:rPr>
              <a:t>Algorithm </a:t>
            </a:r>
            <a:r>
              <a:rPr lang="en-US" sz="2400" b="1" i="1" dirty="0" err="1" smtClean="0">
                <a:latin typeface="Arial"/>
                <a:cs typeface="Arial"/>
              </a:rPr>
              <a:t>FindSmallestNumber</a:t>
            </a:r>
            <a:endParaRPr lang="en-US" sz="2400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Input: three numbers A, B, and 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Output: the largest number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Arial"/>
                <a:cs typeface="Aria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520" y="1086265"/>
            <a:ext cx="407418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>
                <a:latin typeface="Arial"/>
                <a:cs typeface="Arial"/>
              </a:rPr>
              <a:t>Find the smallest of three numbers</a:t>
            </a:r>
          </a:p>
        </p:txBody>
      </p:sp>
    </p:spTree>
    <p:extLst>
      <p:ext uri="{BB962C8B-B14F-4D97-AF65-F5344CB8AC3E}">
        <p14:creationId xmlns:p14="http://schemas.microsoft.com/office/powerpoint/2010/main" val="219510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07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Example of an algorithm: smallest number </a:t>
            </a:r>
            <a:endParaRPr lang="en-US" sz="3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2520" y="1501762"/>
            <a:ext cx="8018960" cy="5109587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400" b="1" i="1" dirty="0" smtClean="0">
                <a:latin typeface="Arial"/>
                <a:cs typeface="Arial"/>
              </a:rPr>
              <a:t>Algorithm </a:t>
            </a:r>
            <a:r>
              <a:rPr lang="en-US" sz="2400" b="1" i="1" dirty="0" err="1" smtClean="0">
                <a:latin typeface="Arial"/>
                <a:cs typeface="Arial"/>
              </a:rPr>
              <a:t>FindSmallestNumber</a:t>
            </a:r>
            <a:endParaRPr lang="en-US" sz="2400" b="1" i="1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Input: three numbers A, B, and 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Output: the largest number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err="1" smtClean="0">
                <a:latin typeface="Arial"/>
                <a:cs typeface="Arial"/>
              </a:rPr>
              <a:t>current_smallest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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if B &lt; 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:</a:t>
            </a:r>
            <a:endParaRPr lang="en-US" sz="1800" dirty="0">
              <a:latin typeface="Arial"/>
              <a:cs typeface="Arial"/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	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  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else: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	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[do nothing]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if C &lt; 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Arial"/>
                <a:cs typeface="Arial"/>
                <a:sym typeface="Wingdings"/>
              </a:rPr>
              <a:t>	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r>
              <a:rPr lang="en-US" sz="1800" dirty="0" smtClean="0">
                <a:latin typeface="Arial"/>
                <a:cs typeface="Arial"/>
                <a:sym typeface="Wingdings"/>
              </a:rPr>
              <a:t>  C     [… else: do nothing]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Arial"/>
                <a:cs typeface="Arial"/>
                <a:sym typeface="Wingdings"/>
              </a:rPr>
              <a:t>return </a:t>
            </a:r>
            <a:r>
              <a:rPr lang="en-US" sz="1800" dirty="0" err="1" smtClean="0">
                <a:latin typeface="Arial"/>
                <a:cs typeface="Arial"/>
                <a:sym typeface="Wingdings"/>
              </a:rPr>
              <a:t>current_smallest</a:t>
            </a:r>
            <a:endParaRPr lang="en-US" sz="18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520" y="1086265"/>
            <a:ext cx="407418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i="1" dirty="0">
                <a:latin typeface="Arial"/>
                <a:cs typeface="Arial"/>
              </a:rPr>
              <a:t>Find the smallest of three numbers</a:t>
            </a:r>
          </a:p>
        </p:txBody>
      </p:sp>
    </p:spTree>
    <p:extLst>
      <p:ext uri="{BB962C8B-B14F-4D97-AF65-F5344CB8AC3E}">
        <p14:creationId xmlns:p14="http://schemas.microsoft.com/office/powerpoint/2010/main" val="67480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1325</TotalTime>
  <Words>748</Words>
  <Application>Microsoft Macintosh PowerPoint</Application>
  <PresentationFormat>On-screen Show (4:3)</PresentationFormat>
  <Paragraphs>216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Black</vt:lpstr>
      <vt:lpstr>Genome Sciences 373 Genome Informatics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Snyder</dc:creator>
  <cp:lastModifiedBy>Matthew Snyder</cp:lastModifiedBy>
  <cp:revision>44</cp:revision>
  <dcterms:created xsi:type="dcterms:W3CDTF">2015-03-26T03:59:52Z</dcterms:created>
  <dcterms:modified xsi:type="dcterms:W3CDTF">2015-03-31T16:39:25Z</dcterms:modified>
</cp:coreProperties>
</file>